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4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4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7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5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9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8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B430-1A67-AC43-974E-17BDC3678F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r>
              <a:rPr lang="en-US" dirty="0" err="1" smtClean="0"/>
              <a:t>vs</a:t>
            </a:r>
            <a:r>
              <a:rPr lang="en-US" dirty="0" smtClean="0"/>
              <a:t> Labor: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Struggle for Decent Wages and Weekends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dreaded “General Strike”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220"/>
            <a:ext cx="8229600" cy="4525963"/>
          </a:xfrm>
        </p:spPr>
        <p:txBody>
          <a:bodyPr/>
          <a:lstStyle/>
          <a:p>
            <a:r>
              <a:rPr lang="en-US" dirty="0" smtClean="0"/>
              <a:t>Generally, unions support other unions.</a:t>
            </a:r>
          </a:p>
          <a:p>
            <a:r>
              <a:rPr lang="en-US" dirty="0" smtClean="0"/>
              <a:t>Sometimes, if one union decides to strike, many other unions will join in.</a:t>
            </a:r>
          </a:p>
          <a:p>
            <a:pPr lvl="1"/>
            <a:r>
              <a:rPr lang="en-US" dirty="0" smtClean="0"/>
              <a:t>This is common in Europe, especially France.</a:t>
            </a:r>
          </a:p>
          <a:p>
            <a:r>
              <a:rPr lang="en-US" dirty="0" smtClean="0"/>
              <a:t>Such general strikes will shut down entire cities and regions.</a:t>
            </a:r>
          </a:p>
          <a:p>
            <a:pPr lvl="1"/>
            <a:r>
              <a:rPr lang="en-US" dirty="0" smtClean="0"/>
              <a:t>How?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93203" y="3921934"/>
            <a:ext cx="7363321" cy="2936066"/>
            <a:chOff x="1693203" y="3921934"/>
            <a:chExt cx="7363321" cy="29360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6815" y="3921934"/>
              <a:ext cx="4469709" cy="293606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93203" y="5582978"/>
              <a:ext cx="2857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Liverpool’s General Transit Strike, 1919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58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Railroad Strike, 1877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02" y="1263925"/>
            <a:ext cx="5214536" cy="55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Haymarket Riot, 1886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196" b="9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5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Homestead Strike, 1892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75" y="1177454"/>
            <a:ext cx="3664428" cy="56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Pullman Strike, 1894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517" b="155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5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Bread and Roses Strike, 1912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65" b="1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5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Air  Traffic Controllers’ Strike, 1981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5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Unions…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…are in decline.  American membership in unions is currently at an all-time low.</a:t>
            </a:r>
          </a:p>
          <a:p>
            <a:r>
              <a:rPr lang="en-US" dirty="0" smtClean="0"/>
              <a:t>Unions no longer hold the political power they once had.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Many industries that depended on union labor are no longer as important.</a:t>
            </a:r>
          </a:p>
          <a:p>
            <a:pPr lvl="1"/>
            <a:r>
              <a:rPr lang="en-US" dirty="0" smtClean="0"/>
              <a:t>MANUFACTURING!!!!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labor unions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602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Robber-barons didn’t respect their workers, and treated them horribly.</a:t>
            </a:r>
          </a:p>
          <a:p>
            <a:r>
              <a:rPr lang="en-US" dirty="0" smtClean="0"/>
              <a:t>Separately, people began to believe that groups of people ought to be more powerful than even the strongest individuals.</a:t>
            </a:r>
          </a:p>
          <a:p>
            <a:pPr lvl="1"/>
            <a:r>
              <a:rPr lang="en-US" dirty="0" smtClean="0"/>
              <a:t>“Socialism”</a:t>
            </a:r>
          </a:p>
          <a:p>
            <a:r>
              <a:rPr lang="en-US" dirty="0" smtClean="0"/>
              <a:t>These two things combined to form unions, which used the power of the group to force management to show more respect for workers.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unions you should know: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" y="1282669"/>
            <a:ext cx="2663419" cy="2685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608" y="4225822"/>
            <a:ext cx="3072252" cy="2394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8659"/>
            <a:ext cx="2260830" cy="2889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414" y="3605398"/>
            <a:ext cx="3252602" cy="3252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416" y="1504950"/>
            <a:ext cx="2641600" cy="1924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800" y="1156169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they a good idea?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Labor Unions:  Pro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They force management to think about their workers.</a:t>
            </a:r>
          </a:p>
          <a:p>
            <a:r>
              <a:rPr lang="en-US" dirty="0" smtClean="0"/>
              <a:t>They allow workers to have a voice in the running of the company.</a:t>
            </a:r>
          </a:p>
          <a:p>
            <a:r>
              <a:rPr lang="en-US" dirty="0" smtClean="0"/>
              <a:t>They guarantee that management cannot discipline or fire workers without “due process.”</a:t>
            </a:r>
          </a:p>
          <a:p>
            <a:pPr lvl="1"/>
            <a:r>
              <a:rPr lang="en-US" dirty="0" smtClean="0"/>
              <a:t>A set of rules that determines what happens when workers don’t behave as management wants them to.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Labor Unions:  Con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6831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They lead to increased prices.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They protect incompetent employees.</a:t>
            </a:r>
          </a:p>
          <a:p>
            <a:r>
              <a:rPr lang="en-US" dirty="0" smtClean="0"/>
              <a:t>In the public sector, they increase taxes.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They have, in some times and places, too much influence on politics and elections.</a:t>
            </a:r>
          </a:p>
          <a:p>
            <a:r>
              <a:rPr lang="en-US" dirty="0" smtClean="0"/>
              <a:t>They sometimes strike without much provocation.</a:t>
            </a:r>
          </a:p>
          <a:p>
            <a:r>
              <a:rPr lang="en-US" dirty="0" smtClean="0"/>
              <a:t>Nowadays, a lot of unions don’t seem to make sense… athletes, for example.</a:t>
            </a:r>
          </a:p>
          <a:p>
            <a:pPr lvl="1"/>
            <a:r>
              <a:rPr lang="en-US" dirty="0" smtClean="0"/>
              <a:t>Ray Rice?  Adrian Peterson?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this matters to you:  A case study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Winthrop’s teachers are represented by the WTA, a part of the MTA, in turn a part of the NEA.</a:t>
            </a:r>
          </a:p>
          <a:p>
            <a:r>
              <a:rPr lang="en-US" dirty="0" smtClean="0"/>
              <a:t>Our contract is collectively bargained, and lasts three years.</a:t>
            </a:r>
          </a:p>
          <a:p>
            <a:r>
              <a:rPr lang="en-US" dirty="0" smtClean="0"/>
              <a:t>Our current contract expires in 2015.</a:t>
            </a:r>
          </a:p>
          <a:p>
            <a:pPr lvl="1"/>
            <a:r>
              <a:rPr lang="en-US" dirty="0" smtClean="0"/>
              <a:t>What will be going on starting around now and lasting until the end of this school year?</a:t>
            </a:r>
          </a:p>
          <a:p>
            <a:r>
              <a:rPr lang="en-US" dirty="0" smtClean="0"/>
              <a:t>Who does the WTA negotiate its contract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this matters to you:  A case study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the past, negotiations have sometimes been a problem.  Usually, the problem centers around pay raises.</a:t>
            </a:r>
          </a:p>
          <a:p>
            <a:pPr lvl="1"/>
            <a:r>
              <a:rPr lang="en-US" dirty="0" smtClean="0"/>
              <a:t>Our contract, like most, guarantees a cost-of-living adjustment (COLA) that raises our pay each year, normally by 1-3%.  Often, the town wants us to take a 0% pay raise because it saves them money.</a:t>
            </a:r>
          </a:p>
          <a:p>
            <a:r>
              <a:rPr lang="en-US" dirty="0" smtClean="0"/>
              <a:t>Way back in 2000, the WTA agreed to “take a zero” for the first time ever when the state cut the town’s mitigation funding.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this matters to you:  A case study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surprisingly, a lot of WTA members disagreed with that contract.</a:t>
            </a:r>
          </a:p>
          <a:p>
            <a:r>
              <a:rPr lang="en-US" dirty="0" smtClean="0"/>
              <a:t>Many older teachers in the town remain upset about it.</a:t>
            </a:r>
          </a:p>
          <a:p>
            <a:r>
              <a:rPr lang="en-US" dirty="0" smtClean="0"/>
              <a:t>Every three years since, we’ve gotten stressed and nervous that we’ll have to take another zero.</a:t>
            </a:r>
          </a:p>
          <a:p>
            <a:pPr lvl="1"/>
            <a:r>
              <a:rPr lang="en-US" dirty="0" smtClean="0"/>
              <a:t>This was a HUGE problem in 2006 and in 2009, though the 2012 negotiations went pretty smoothly.</a:t>
            </a:r>
          </a:p>
          <a:p>
            <a:r>
              <a:rPr lang="en-US" dirty="0" smtClean="0"/>
              <a:t>Both sides sometimes played silly games.</a:t>
            </a:r>
          </a:p>
          <a:p>
            <a:r>
              <a:rPr lang="en-US" dirty="0" smtClean="0"/>
              <a:t>And, when things looked like they wouldn’t go our way, what did the teachers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WTA Options:  these are typical of most public unions (teachers, police, and fire)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18322"/>
            <a:ext cx="8229600" cy="4939678"/>
          </a:xfrm>
        </p:spPr>
        <p:txBody>
          <a:bodyPr>
            <a:normAutofit/>
          </a:bodyPr>
          <a:lstStyle/>
          <a:p>
            <a:r>
              <a:rPr lang="en-US" dirty="0" smtClean="0"/>
              <a:t>First, you hand out leaflets and host coffees for important community members.</a:t>
            </a:r>
          </a:p>
          <a:p>
            <a:r>
              <a:rPr lang="en-US" dirty="0" smtClean="0"/>
              <a:t>Second, you picket.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12" y="3685416"/>
            <a:ext cx="4673807" cy="31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WTA Options:  these are typical of most public unions (teachers, police, and fire)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18322"/>
            <a:ext cx="8229600" cy="49396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Third, you picket some more.</a:t>
            </a:r>
          </a:p>
          <a:p>
            <a:pPr lvl="1"/>
            <a:r>
              <a:rPr lang="en-US" dirty="0" smtClean="0"/>
              <a:t>Different locations, including the homes of school committee members!</a:t>
            </a:r>
          </a:p>
          <a:p>
            <a:pPr lvl="1"/>
            <a:r>
              <a:rPr lang="en-US" dirty="0" smtClean="0"/>
              <a:t>This is as far as it got in 2006.</a:t>
            </a:r>
          </a:p>
          <a:p>
            <a:r>
              <a:rPr lang="en-US" dirty="0" smtClean="0"/>
              <a:t>Fourth, you “work to rule.”</a:t>
            </a:r>
          </a:p>
          <a:p>
            <a:pPr lvl="1"/>
            <a:r>
              <a:rPr lang="en-US" dirty="0" smtClean="0"/>
              <a:t>This is as far as it got in 2009.  For us, it lasted about six weeks; other places have gone far longer (like, years).</a:t>
            </a:r>
          </a:p>
          <a:p>
            <a:r>
              <a:rPr lang="en-US" dirty="0" smtClean="0"/>
              <a:t>Fifth, you go on strike.</a:t>
            </a:r>
          </a:p>
          <a:p>
            <a:r>
              <a:rPr lang="en-US" dirty="0" smtClean="0"/>
              <a:t>Sixth, you go to jail…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772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Management vs Labor:</vt:lpstr>
      <vt:lpstr>Why did labor unions start?</vt:lpstr>
      <vt:lpstr>Big unions you should know:</vt:lpstr>
      <vt:lpstr>Are they a good idea?</vt:lpstr>
      <vt:lpstr>Why this matters to you:  A case study</vt:lpstr>
      <vt:lpstr>Why this matters to you:  A case study</vt:lpstr>
      <vt:lpstr>Why this matters to you:  A case study</vt:lpstr>
      <vt:lpstr>WTA Options:  these are typical of most public unions (teachers, police, and fire)</vt:lpstr>
      <vt:lpstr>WTA Options:  these are typical of most public unions (teachers, police, and fire)</vt:lpstr>
      <vt:lpstr>The dreaded “General Strike”</vt:lpstr>
      <vt:lpstr>The Great Railroad Strike, 1877</vt:lpstr>
      <vt:lpstr>The Haymarket Riot, 1886</vt:lpstr>
      <vt:lpstr>The Homestead Strike, 1892</vt:lpstr>
      <vt:lpstr>The Pullman Strike, 1894</vt:lpstr>
      <vt:lpstr>The Bread and Roses Strike, 1912</vt:lpstr>
      <vt:lpstr>The Air  Traffic Controllers’ Strike, 1981</vt:lpstr>
      <vt:lpstr>Modern Unions…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vs Labor:</dc:title>
  <dc:creator>Mark Dixon</dc:creator>
  <cp:lastModifiedBy>Mark Dixon</cp:lastModifiedBy>
  <cp:revision>15</cp:revision>
  <dcterms:created xsi:type="dcterms:W3CDTF">2014-09-17T15:04:16Z</dcterms:created>
  <dcterms:modified xsi:type="dcterms:W3CDTF">2014-09-24T11:08:24Z</dcterms:modified>
</cp:coreProperties>
</file>